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4E32E3-AD93-4B9B-A582-427D1CF8B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4578188-D0DA-A67E-099F-E1B2ED87B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59B616-70EA-A3F3-A6C1-4183AA7B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CC4C81-909E-8FB5-B9EA-FC2FE20E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83B49ED-F657-D61F-3F49-4FB6004E1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36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836BC-7757-CD8E-6AFD-CDF93F68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FBB3697-429E-413E-634D-BB35778A4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750D8A-2C97-263C-0D00-5913BB09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0E115D-2C6D-CFCE-5428-E214DA64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8EFA93-ECD2-2B1F-5CD0-ADE2C147B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048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AD3E123-46EB-FD76-A393-16D7BEE763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D5FF179-41DD-71BB-CDE9-F9A462D6C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03E6DF-66BE-769E-D6C7-2170F3429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1B885D8-9EAA-DB0C-B818-D79AB5F1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4FBB0A-2877-F00E-B224-86B08024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983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20CAB-F788-8845-B16E-CC7BA293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CCEE1E-14B5-775E-2787-84794CF80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44884B-73E3-7C18-117D-43D1D646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57F90E-6438-8FD4-4348-F9B03018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5156D0-253C-A78C-85DA-B8142936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412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FA673-5530-F3DE-0B27-EC7952BC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C2F379-A644-B94F-3DEB-E109D1F64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ADC433-7D26-CE8C-99ED-779A4150C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15EDFF-E6FA-E95B-C56C-CF4520F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831C22-54B1-AC39-CE77-1A9FD9638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069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B3EC3C-8817-C30C-8599-1EF13639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3059C8-A9B8-049A-D33D-D7C8FC422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350CB84-575C-FAF4-4DB1-34AF04B2B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4AB34A-DFED-C275-80BA-B28EE0069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129D1DA-4F4D-8B53-28CA-47CD2B68E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F6B52F-3784-ABBF-95A0-98473943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233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47685C-FAD6-85EE-706C-2F902BD7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7B931DB-A094-7220-FBC0-9FBA91E0E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541E5A5-9CF7-8A50-036B-89B4721B8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28F1C10-A602-18EB-5D4D-73A64C0CD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B55D299-2629-F371-4801-EE4A11BD0A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88ACB1C-031F-A84E-99B6-980871C6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8ADDE93-A6CF-2151-7D9B-BA0A2A98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DFB81FC-6789-8F2B-67F0-3F8EBE21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7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14E05-3382-D9B4-D4E6-1A49F3C88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B203C9E-D3C5-33BC-2A57-886BDC07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86A9DBE-3D29-2654-267B-C9799D853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59FEE35-3B00-919C-AC6B-BDC44C7D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757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1A48236-86EC-9961-97DE-D374DC892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999A165-A6A1-026F-54A0-A98E265E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5D5B9B5-0B10-4036-7BFE-65437EBF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9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B89CF-D2C1-E139-BD81-61ABA7E4D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CD677A-1F8A-99E9-8134-A09D3F609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4F456D1-D7E2-B060-8DA5-2E76571D5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7D3FEA-0CD4-0142-EAAF-E902F7662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B13A9B-31A1-BA65-072E-91D3DE0B8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BE07C0F-6A3F-623E-3038-80CBE884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615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B25309-245E-E80C-0FF8-B28591E11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B998A1D-4651-0D63-D475-73AE71D1B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EF9544D-1CBA-EF24-B3AB-CFF491222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15516B-AAAA-AD76-CCDC-3BE2F073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3D7B04-A8D1-8CCE-EFE9-67F9BCD2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66EC97-437C-AE68-2C04-45A91B5E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9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7096F80-9668-D0B2-1E79-26F5A13A5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843DA13-6630-E434-7A87-F8B4F16A5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FACA8E-674A-773C-81A2-D519BBBC6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124F08-E70F-427A-A4CB-868B592B930A}" type="datetimeFigureOut">
              <a:rPr lang="nl-NL" smtClean="0"/>
              <a:t>22-6-2025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1C95FA-AEE0-0695-8331-FB38A3696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C097DE1-0FB4-34F5-681F-F8C3DE001F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55B635-6E09-4E00-B796-8A7DDB75213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90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Afbeelding 42">
            <a:extLst>
              <a:ext uri="{FF2B5EF4-FFF2-40B4-BE49-F238E27FC236}">
                <a16:creationId xmlns:a16="http://schemas.microsoft.com/office/drawing/2014/main" id="{8EE08F22-097F-4529-B9C9-B7C4963E6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017" y="1166003"/>
            <a:ext cx="1096749" cy="737535"/>
          </a:xfrm>
          <a:prstGeom prst="rect">
            <a:avLst/>
          </a:prstGeom>
        </p:spPr>
      </p:pic>
      <p:pic>
        <p:nvPicPr>
          <p:cNvPr id="41" name="Afbeelding 40">
            <a:extLst>
              <a:ext uri="{FF2B5EF4-FFF2-40B4-BE49-F238E27FC236}">
                <a16:creationId xmlns:a16="http://schemas.microsoft.com/office/drawing/2014/main" id="{27C7EB47-50A5-4ED4-9BE0-18310600AB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8146" y="5424614"/>
            <a:ext cx="1291198" cy="602198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C21CA180-E12A-4502-B1B3-2FEE75A403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0336" y="3788413"/>
            <a:ext cx="1105054" cy="495369"/>
          </a:xfrm>
          <a:prstGeom prst="rect">
            <a:avLst/>
          </a:prstGeom>
        </p:spPr>
      </p:pic>
      <p:pic>
        <p:nvPicPr>
          <p:cNvPr id="35" name="Afbeelding 34">
            <a:extLst>
              <a:ext uri="{FF2B5EF4-FFF2-40B4-BE49-F238E27FC236}">
                <a16:creationId xmlns:a16="http://schemas.microsoft.com/office/drawing/2014/main" id="{370F0818-C9FB-434E-ACE6-B5AB279ED8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3551" y="1906643"/>
            <a:ext cx="1488699" cy="562865"/>
          </a:xfrm>
          <a:prstGeom prst="rect">
            <a:avLst/>
          </a:prstGeom>
        </p:spPr>
      </p:pic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935353" y="447444"/>
            <a:ext cx="7485265" cy="936104"/>
          </a:xfrm>
        </p:spPr>
        <p:txBody>
          <a:bodyPr/>
          <a:lstStyle/>
          <a:p>
            <a:pPr algn="l"/>
            <a:r>
              <a:rPr lang="nl-NL" sz="1600" b="1" dirty="0">
                <a:solidFill>
                  <a:srgbClr val="00328D"/>
                </a:solidFill>
                <a:latin typeface="Myriad Pro"/>
                <a:cs typeface="Myriad Pro"/>
              </a:rPr>
              <a:t>DE STAPPEN VAN INFORMATIEVOORZIENING TOT BESLUITVORMING</a:t>
            </a:r>
          </a:p>
          <a:p>
            <a:endParaRPr lang="nl-NL" dirty="0">
              <a:solidFill>
                <a:srgbClr val="00328D"/>
              </a:solidFill>
              <a:latin typeface="Myriad Pro"/>
              <a:cs typeface="Myriad Pro"/>
            </a:endParaRPr>
          </a:p>
          <a:p>
            <a:endParaRPr lang="nl-NL" dirty="0">
              <a:solidFill>
                <a:srgbClr val="00328D"/>
              </a:solidFill>
              <a:latin typeface="Myriad Pro"/>
              <a:cs typeface="Myriad Pro"/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01984436-A2A2-4954-8C8F-30ED551323A5}"/>
              </a:ext>
            </a:extLst>
          </p:cNvPr>
          <p:cNvSpPr/>
          <p:nvPr/>
        </p:nvSpPr>
        <p:spPr>
          <a:xfrm>
            <a:off x="6737016" y="1879466"/>
            <a:ext cx="1951108" cy="653531"/>
          </a:xfrm>
          <a:prstGeom prst="ellipse">
            <a:avLst/>
          </a:prstGeom>
          <a:solidFill>
            <a:srgbClr val="97D2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vraagstukken verkennen en afbakenen, breed oriënteren</a:t>
            </a: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1535285B-0026-4F7E-B40D-A62E140E294B}"/>
              </a:ext>
            </a:extLst>
          </p:cNvPr>
          <p:cNvSpPr/>
          <p:nvPr/>
        </p:nvSpPr>
        <p:spPr>
          <a:xfrm>
            <a:off x="5251352" y="1180738"/>
            <a:ext cx="1689296" cy="483316"/>
          </a:xfrm>
          <a:prstGeom prst="ellipse">
            <a:avLst/>
          </a:prstGeom>
          <a:solidFill>
            <a:srgbClr val="97D2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gesprek met burgers en maatschappelijke organisaties</a:t>
            </a: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3C0AF8E0-F662-4506-97EE-43B15B80CB2C}"/>
              </a:ext>
            </a:extLst>
          </p:cNvPr>
          <p:cNvSpPr/>
          <p:nvPr/>
        </p:nvSpPr>
        <p:spPr>
          <a:xfrm>
            <a:off x="7947606" y="1126156"/>
            <a:ext cx="1919570" cy="653529"/>
          </a:xfrm>
          <a:prstGeom prst="ellipse">
            <a:avLst/>
          </a:prstGeom>
          <a:solidFill>
            <a:srgbClr val="97D2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informatiesessies, colleges, informeel gesprek gasdossier 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8904F86-8FCE-477D-9DC1-449AE1276743}"/>
              </a:ext>
            </a:extLst>
          </p:cNvPr>
          <p:cNvSpPr/>
          <p:nvPr/>
        </p:nvSpPr>
        <p:spPr>
          <a:xfrm>
            <a:off x="4392199" y="4106701"/>
            <a:ext cx="1951108" cy="623466"/>
          </a:xfrm>
          <a:prstGeom prst="ellipse">
            <a:avLst/>
          </a:prstGeom>
          <a:solidFill>
            <a:srgbClr val="FFA1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eigen</a:t>
            </a:r>
          </a:p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informatievoorziening individueel of in fractieverband</a:t>
            </a: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28E25061-68BD-45A5-B100-44E15A335123}"/>
              </a:ext>
            </a:extLst>
          </p:cNvPr>
          <p:cNvSpPr/>
          <p:nvPr/>
        </p:nvSpPr>
        <p:spPr>
          <a:xfrm>
            <a:off x="6458954" y="4337315"/>
            <a:ext cx="1253617" cy="561904"/>
          </a:xfrm>
          <a:prstGeom prst="ellipse">
            <a:avLst/>
          </a:prstGeom>
          <a:solidFill>
            <a:srgbClr val="FFA1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middag voor gezamenlijke werkbezoeken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2E1D171E-24D6-43C7-B6CA-407ACC9A8DBF}"/>
              </a:ext>
            </a:extLst>
          </p:cNvPr>
          <p:cNvSpPr/>
          <p:nvPr/>
        </p:nvSpPr>
        <p:spPr>
          <a:xfrm>
            <a:off x="4042824" y="2451139"/>
            <a:ext cx="1375044" cy="653529"/>
          </a:xfrm>
          <a:prstGeom prst="ellipse">
            <a:avLst/>
          </a:prstGeom>
          <a:solidFill>
            <a:srgbClr val="97D2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meningsvorming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07ACF2E1-8AFA-4EE8-845E-CF07415F24B8}"/>
              </a:ext>
            </a:extLst>
          </p:cNvPr>
          <p:cNvSpPr/>
          <p:nvPr/>
        </p:nvSpPr>
        <p:spPr>
          <a:xfrm>
            <a:off x="2894129" y="5642760"/>
            <a:ext cx="1512168" cy="653529"/>
          </a:xfrm>
          <a:prstGeom prst="ellipse">
            <a:avLst/>
          </a:prstGeom>
          <a:solidFill>
            <a:srgbClr val="FFA1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het politieke debat</a:t>
            </a: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DAC7E81E-3851-41F1-9CF9-A62AE9458D8E}"/>
              </a:ext>
            </a:extLst>
          </p:cNvPr>
          <p:cNvSpPr/>
          <p:nvPr/>
        </p:nvSpPr>
        <p:spPr>
          <a:xfrm>
            <a:off x="4358146" y="6036222"/>
            <a:ext cx="1512168" cy="653529"/>
          </a:xfrm>
          <a:prstGeom prst="ellipse">
            <a:avLst/>
          </a:prstGeom>
          <a:solidFill>
            <a:srgbClr val="FFA1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besluitvorming</a:t>
            </a:r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18E9A808-DAE2-47F5-B312-94C563D750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3612" y="3137728"/>
            <a:ext cx="1028283" cy="440693"/>
          </a:xfrm>
          <a:prstGeom prst="rect">
            <a:avLst/>
          </a:prstGeom>
        </p:spPr>
      </p:pic>
      <p:sp>
        <p:nvSpPr>
          <p:cNvPr id="25" name="Ovaal 24">
            <a:extLst>
              <a:ext uri="{FF2B5EF4-FFF2-40B4-BE49-F238E27FC236}">
                <a16:creationId xmlns:a16="http://schemas.microsoft.com/office/drawing/2014/main" id="{C1ADB6EC-872F-41BA-A68A-44DD8911CAC1}"/>
              </a:ext>
            </a:extLst>
          </p:cNvPr>
          <p:cNvSpPr/>
          <p:nvPr/>
        </p:nvSpPr>
        <p:spPr>
          <a:xfrm>
            <a:off x="5677984" y="2628219"/>
            <a:ext cx="1375044" cy="653529"/>
          </a:xfrm>
          <a:prstGeom prst="ellipse">
            <a:avLst/>
          </a:prstGeom>
          <a:solidFill>
            <a:srgbClr val="97D2FF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8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overgebleven politieke punten en advies aan PS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3E293D4-1541-48C7-858F-8C2FA38011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37899" y="5729213"/>
            <a:ext cx="878581" cy="90317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6323AE37-50B8-8AF2-53D4-CC790679192E}"/>
              </a:ext>
            </a:extLst>
          </p:cNvPr>
          <p:cNvSpPr txBox="1"/>
          <p:nvPr/>
        </p:nvSpPr>
        <p:spPr>
          <a:xfrm>
            <a:off x="1936346" y="1485273"/>
            <a:ext cx="848112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r>
              <a:rPr lang="nl-NL" sz="1600" dirty="0">
                <a:solidFill>
                  <a:srgbClr val="00328D"/>
                </a:solidFill>
                <a:latin typeface="Myriad Pro"/>
              </a:rPr>
              <a:t>WEEK 1: stateninformatiedag &amp; Praten met de Staten</a:t>
            </a:r>
            <a:br>
              <a:rPr lang="nl-NL" sz="1600" dirty="0">
                <a:solidFill>
                  <a:srgbClr val="00328D"/>
                </a:solidFill>
                <a:latin typeface="Myriad Pro"/>
              </a:rPr>
            </a:br>
            <a:br>
              <a:rPr lang="nl-NL" sz="1600" dirty="0">
                <a:solidFill>
                  <a:srgbClr val="00328D"/>
                </a:solidFill>
                <a:latin typeface="Myriad Pro"/>
              </a:rPr>
            </a:br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r>
              <a:rPr lang="nl-NL" sz="1600" dirty="0">
                <a:solidFill>
                  <a:srgbClr val="00328D"/>
                </a:solidFill>
                <a:latin typeface="Myriad Pro"/>
              </a:rPr>
              <a:t>WEEK 2 en WEEK 3: </a:t>
            </a:r>
          </a:p>
          <a:p>
            <a:r>
              <a:rPr lang="nl-NL" sz="1600" dirty="0">
                <a:solidFill>
                  <a:srgbClr val="00328D"/>
                </a:solidFill>
                <a:latin typeface="Myriad Pro"/>
              </a:rPr>
              <a:t>commissievergaderingen</a:t>
            </a:r>
            <a:br>
              <a:rPr lang="nl-NL" sz="1600" dirty="0">
                <a:solidFill>
                  <a:srgbClr val="00328D"/>
                </a:solidFill>
                <a:latin typeface="Myriad Pro"/>
              </a:rPr>
            </a:br>
            <a:r>
              <a:rPr lang="nl-NL" sz="1600">
                <a:solidFill>
                  <a:srgbClr val="00328D"/>
                </a:solidFill>
                <a:latin typeface="Myriad Pro"/>
              </a:rPr>
              <a:t>en presidium </a:t>
            </a:r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r>
              <a:rPr lang="nl-NL" sz="1600" dirty="0">
                <a:solidFill>
                  <a:srgbClr val="00328D"/>
                </a:solidFill>
                <a:latin typeface="Myriad Pro"/>
              </a:rPr>
              <a:t>WEEK 4: vrije fractiedag</a:t>
            </a:r>
          </a:p>
          <a:p>
            <a:br>
              <a:rPr lang="nl-NL" sz="1600" dirty="0">
                <a:solidFill>
                  <a:srgbClr val="00328D"/>
                </a:solidFill>
                <a:latin typeface="Myriad Pro"/>
              </a:rPr>
            </a:br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endParaRPr lang="nl-NL" sz="1600" dirty="0">
              <a:solidFill>
                <a:srgbClr val="00328D"/>
              </a:solidFill>
              <a:latin typeface="Myriad Pro"/>
            </a:endParaRPr>
          </a:p>
          <a:p>
            <a:r>
              <a:rPr lang="nl-NL" sz="1600" dirty="0">
                <a:solidFill>
                  <a:srgbClr val="00328D"/>
                </a:solidFill>
                <a:latin typeface="Myriad Pro"/>
              </a:rPr>
              <a:t>WEEK 5: vergadering provinciale staten</a:t>
            </a:r>
          </a:p>
        </p:txBody>
      </p:sp>
    </p:spTree>
    <p:extLst>
      <p:ext uri="{BB962C8B-B14F-4D97-AF65-F5344CB8AC3E}">
        <p14:creationId xmlns:p14="http://schemas.microsoft.com/office/powerpoint/2010/main" val="12219880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Myriad Pro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Bordewijk, Julia</dc:creator>
  <cp:lastModifiedBy>jongkind</cp:lastModifiedBy>
  <cp:revision>2</cp:revision>
  <dcterms:created xsi:type="dcterms:W3CDTF">2025-06-19T14:19:17Z</dcterms:created>
  <dcterms:modified xsi:type="dcterms:W3CDTF">2025-06-22T14:06:23Z</dcterms:modified>
</cp:coreProperties>
</file>